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6" r:id="rId3"/>
    <p:sldId id="262" r:id="rId4"/>
    <p:sldId id="264" r:id="rId5"/>
    <p:sldId id="268" r:id="rId6"/>
    <p:sldId id="271" r:id="rId7"/>
    <p:sldId id="304" r:id="rId8"/>
    <p:sldId id="302" r:id="rId9"/>
    <p:sldId id="308" r:id="rId10"/>
    <p:sldId id="269" r:id="rId11"/>
    <p:sldId id="307" r:id="rId12"/>
    <p:sldId id="310" r:id="rId13"/>
    <p:sldId id="309" r:id="rId14"/>
    <p:sldId id="311" r:id="rId15"/>
    <p:sldId id="312" r:id="rId16"/>
    <p:sldId id="276" r:id="rId17"/>
    <p:sldId id="305" r:id="rId18"/>
    <p:sldId id="282" r:id="rId19"/>
    <p:sldId id="303" r:id="rId20"/>
    <p:sldId id="301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ud van Dodewaard" initials="Rv" lastIdx="1" clrIdx="0">
    <p:extLst>
      <p:ext uri="{19B8F6BF-5375-455C-9EA6-DF929625EA0E}">
        <p15:presenceInfo xmlns:p15="http://schemas.microsoft.com/office/powerpoint/2012/main" userId="4da0dda8b9c571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E83"/>
    <a:srgbClr val="F59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6BFFC3-102B-43E7-98A8-91D8793D153A}" v="2" dt="2025-01-30T13:34:15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0" autoAdjust="0"/>
    <p:restoredTop sz="86391" autoAdjust="0"/>
  </p:normalViewPr>
  <p:slideViewPr>
    <p:cSldViewPr>
      <p:cViewPr varScale="1">
        <p:scale>
          <a:sx n="77" d="100"/>
          <a:sy n="77" d="100"/>
        </p:scale>
        <p:origin x="102" y="4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4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464"/>
    </p:cViewPr>
  </p:sorterViewPr>
  <p:notesViewPr>
    <p:cSldViewPr>
      <p:cViewPr varScale="1">
        <p:scale>
          <a:sx n="65" d="100"/>
          <a:sy n="65" d="100"/>
        </p:scale>
        <p:origin x="1954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461D0-748E-48CB-9D0A-EC165F901781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9CA9-DA81-406C-8959-1477009222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166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79CA9-DA81-406C-8959-14770092227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277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79CA9-DA81-406C-8959-147700922271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9100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79CA9-DA81-406C-8959-14770092227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43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FFF64-4124-5822-3C5D-D4C1CB7AF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35B9A7-DC5E-C266-09F3-6E9C085D2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D8154EB5-F954-90BC-2008-4548AAF16FE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0F8BCE-DBE5-EF08-2AC5-7B5E5ED30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E82A9845-90FB-CCAD-779D-6AFD362A3689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AA12B99-C116-3617-A2BC-8CEE5FA5B876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F432B184-C71A-109B-370E-0A20D4B4AEE7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69589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419033-888E-E703-B426-F1A1ABAC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74AB05-DF6C-C521-E05B-1D9C87ED1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0887"/>
            <a:ext cx="10515600" cy="3756075"/>
          </a:xfrm>
        </p:spPr>
        <p:txBody>
          <a:bodyPr/>
          <a:lstStyle>
            <a:lvl1pPr>
              <a:defRPr sz="2400">
                <a:latin typeface="Montserrat Medium" panose="00000600000000000000" pitchFamily="2" charset="0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3DD13E-D13D-69C7-51C7-6E3B1AA0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CC2696-F21D-220F-9CA7-A5E83D91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9439F9-6A0E-5E29-DC43-D6071B2D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3179871D-67CB-6BF2-D2A6-6169F80D3D4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ABC6408-3EC6-66BB-FE25-82DAEF0A7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60064C53-CD3E-31A1-95E3-B1A8429F01C8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3F02D1-F461-53F5-D5E2-84759F90A864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E0FE0B4-84FB-1CB9-D24B-9FA1B294096A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54856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5920A-BB19-E70C-C80C-2A812AE18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82C91B2-F6DE-8ADB-7DE5-0A0F0A228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7F00C5-36BF-666E-3D47-19C62D13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C8E3E2-2351-6495-AB46-CB7E2118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05BF2D-2E73-AA5E-E91D-8B69762E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864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7EAE2-3A09-9F1A-908E-38B97216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0F4123-682A-D059-DD8D-5CB520F24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4507"/>
            <a:ext cx="5181600" cy="389245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4D948D-AA0F-B04E-98ED-1EEAEF6C6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4507"/>
            <a:ext cx="5181600" cy="3892456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FF6BCF-C084-8577-B034-E29B226AC9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EC71633-8F83-F60C-1455-1D1C9061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FEE6E2C-B149-EE55-B72E-588BCDFB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1448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5350F-B8B5-DE96-2E27-2F191D4F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719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B5B0B8-B8CB-1539-B592-3B526930A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979" y="214237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B68DF5-CF66-A600-0B49-A7D33A34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89849"/>
            <a:ext cx="5157787" cy="3099813"/>
          </a:xfrm>
        </p:spPr>
        <p:txBody>
          <a:bodyPr/>
          <a:lstStyle>
            <a:lvl1pPr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CBD0690-6540-5C1B-2775-0FB9D2377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2391" y="214237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Montserrat Medium" panose="000006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87F51B5-1596-7E92-C817-CC0185531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89849"/>
            <a:ext cx="5183188" cy="3099813"/>
          </a:xfrm>
        </p:spPr>
        <p:txBody>
          <a:bodyPr/>
          <a:lstStyle>
            <a:lvl1pPr marL="228600" indent="-228600">
              <a:defRPr lang="nl-NL" sz="2000" b="1" kern="1200" dirty="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622D035-5D32-4DDD-221A-B48BD9FA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737069E-005E-804D-0875-6B054B54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5C321E9-ED96-8C53-DA20-9F066759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850BF76A-4E5A-3464-3B64-D63C4A86830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8CDFB94-B430-C9D4-75DB-9596EFC39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6384ACF-E04D-6C26-0B25-94A42893E7AD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73D2F8B-B6B9-0BFB-60E2-5303FCCDDB94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4E29DC7-0E2A-3E88-AEFA-4B1CA50E7533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79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3AB68-E0DE-0ACB-3ED8-6881ECC2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4177"/>
            <a:ext cx="10515600" cy="1325563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5ECEC2E-D01C-EEAB-BB86-8F16D81CE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B05A04-2C71-7FE9-D029-580C14C7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FD266E7-5247-C3A9-4CFD-470FBA03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EB26A21-8B32-3E18-85B8-A2FF6CD5B36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94881DB-A969-4581-F982-2455DC2A8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0C812AD-0E12-E54B-34B2-4E2BC1AE2FB6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F6E084F-BEAB-4160-0967-2A99444F34F6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E0CD81C-1C71-93F2-68BD-7670EDC22E20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5774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72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2EF988-3D74-46F5-7270-4DB138541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3049B2-F40C-E415-76BF-A386AC38D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253FA4-EF1E-ACC8-7A76-E4FF40106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E846602-164A-906F-29EC-1A2D8654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3258EC-8CA9-5D40-D229-957644A7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B01F61-92D4-7E7F-A00C-CE27EA7F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68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A8F38-BEA8-6CE6-602A-1C0DC5396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1ED83AA-8102-60F3-0807-A9E94D4B07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DE20F3-BDF2-AB97-D8CE-B349D6595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9894F7A-7975-ABB3-04FE-D276F7CF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1DF33F-A288-A661-B02F-7833FE09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EE7E27E-EB16-8851-D408-87246BBE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717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58B23-DD33-C708-EA25-02DAFD4F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F1446E6-1750-C624-7AD8-384563FF9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49F082-2806-4EC1-F731-D7125E5C5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92A57E-6A0F-81E4-E5F3-4113E0AD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A5E90A-0F20-79F0-F74F-2454E6BE5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451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54A3D38-FCCB-945E-04FA-DBA6F91160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52735"/>
            <a:ext cx="2628900" cy="5124227"/>
          </a:xfrm>
        </p:spPr>
        <p:txBody>
          <a:bodyPr vert="eaVert"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426237E-4152-0C1B-DB03-2CDDCCE89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52735"/>
            <a:ext cx="7734300" cy="5124228"/>
          </a:xfrm>
        </p:spPr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F6FABA-2756-025A-E895-849F2C9C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C77809-DB84-499A-9E2E-B04BD130A83F}" type="datetimeFigureOut">
              <a:rPr lang="nl-NL" smtClean="0"/>
              <a:t>30-1-2025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6055EC-98F3-7C93-0880-8A211442E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5BA719-8022-C2EE-523A-B6BD5D65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DE0073-5CAB-49A7-8797-E16A24E407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47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76F421C-0DD8-3DBA-6C48-9E1BBD2A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89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8D3B9E-4DD6-AECB-00C7-CF79FCD5F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37955"/>
            <a:ext cx="10515600" cy="3839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10F4AF2A-5FFD-6CFB-4FA4-7B203AF5A49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A191150-311E-DD38-CBD8-65CBA1D9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20CA55F-FBFE-A699-825B-DF53A00D2D91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E44806D-550A-AEB1-B7DF-8F70DC30BE10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D8032603-2F9E-C12E-FC1D-811C039968A6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283743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 Medium" panose="000006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6UeTtWk6wM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XFHdrpHoUI?feature=oembe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F0D6CC52-9178-D21F-7EF4-AFC6323DB062}"/>
              </a:ext>
            </a:extLst>
          </p:cNvPr>
          <p:cNvSpPr txBox="1">
            <a:spLocks/>
          </p:cNvSpPr>
          <p:nvPr/>
        </p:nvSpPr>
        <p:spPr>
          <a:xfrm>
            <a:off x="1343472" y="2060848"/>
            <a:ext cx="10103585" cy="39604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lang="en-US"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4400" b="1" i="0" u="none" strike="noStrike" kern="1200" cap="sm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ysClr val="windowText" lastClr="000000">
                      <a:lumMod val="50000"/>
                      <a:lumOff val="50000"/>
                      <a:alpha val="20000"/>
                    </a:sysClr>
                  </a:glo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Techniekwedstrijd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endParaRPr kumimoji="0" lang="nl-NL" sz="4400" b="1" i="0" u="none" strike="noStrike" kern="1200" cap="sm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38100">
                  <a:sysClr val="windowText" lastClr="000000">
                    <a:lumMod val="50000"/>
                    <a:lumOff val="50000"/>
                    <a:alpha val="20000"/>
                  </a:sysClr>
                </a:glo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ysClr val="window" lastClr="FFFFFF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4400" b="1" i="0" u="none" strike="noStrike" kern="1200" cap="sm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ysClr val="windowText" lastClr="000000">
                      <a:lumMod val="50000"/>
                      <a:lumOff val="50000"/>
                      <a:alpha val="20000"/>
                    </a:sysClr>
                  </a:glo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Introductie  Techniekwedstrijd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9CDA0149-F73A-8993-76D7-021FD5AFEDE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DB1C856-3D7C-5559-FDC1-5A6BCB925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3352" y="188640"/>
              <a:ext cx="2160240" cy="738639"/>
            </a:xfrm>
            <a:prstGeom prst="rect">
              <a:avLst/>
            </a:prstGeom>
          </p:spPr>
        </p:pic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D880A3B-F047-5D13-C97A-2220E0AD299C}"/>
                </a:ext>
              </a:extLst>
            </p:cNvPr>
            <p:cNvSpPr/>
            <p:nvPr/>
          </p:nvSpPr>
          <p:spPr>
            <a:xfrm>
              <a:off x="2927648" y="0"/>
              <a:ext cx="9264352" cy="980728"/>
            </a:xfrm>
            <a:prstGeom prst="rect">
              <a:avLst/>
            </a:prstGeom>
            <a:solidFill>
              <a:srgbClr val="2C2E8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9D089A33-9548-1231-EF74-CFE6A6B496AD}"/>
                </a:ext>
              </a:extLst>
            </p:cNvPr>
            <p:cNvSpPr/>
            <p:nvPr/>
          </p:nvSpPr>
          <p:spPr>
            <a:xfrm>
              <a:off x="0" y="6453336"/>
              <a:ext cx="12192000" cy="404664"/>
            </a:xfrm>
            <a:prstGeom prst="rect">
              <a:avLst/>
            </a:prstGeom>
            <a:solidFill>
              <a:srgbClr val="2C2E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505B7008-8BC2-1BBC-1919-5EC59578A41D}"/>
                </a:ext>
              </a:extLst>
            </p:cNvPr>
            <p:cNvSpPr/>
            <p:nvPr/>
          </p:nvSpPr>
          <p:spPr>
            <a:xfrm>
              <a:off x="0" y="6358324"/>
              <a:ext cx="12192000" cy="41563"/>
            </a:xfrm>
            <a:prstGeom prst="rect">
              <a:avLst/>
            </a:prstGeom>
            <a:solidFill>
              <a:srgbClr val="F59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306941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4875A-A500-F530-7402-386B85BC9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   </a:t>
            </a:r>
            <a:r>
              <a:rPr lang="nl-NL"/>
              <a:t>Zonder techniek, </a:t>
            </a:r>
            <a:r>
              <a:rPr lang="nl-NL" dirty="0"/>
              <a:t>Geen toekomst</a:t>
            </a:r>
          </a:p>
        </p:txBody>
      </p:sp>
      <p:pic>
        <p:nvPicPr>
          <p:cNvPr id="6" name="Onlinemedia 5" title="Zonder techniek geen toekomst">
            <a:hlinkClick r:id="" action="ppaction://media"/>
            <a:extLst>
              <a:ext uri="{FF2B5EF4-FFF2-40B4-BE49-F238E27FC236}">
                <a16:creationId xmlns:a16="http://schemas.microsoft.com/office/drawing/2014/main" id="{055CCE0E-C49E-41F4-2353-D72985B007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15580" y="2060848"/>
            <a:ext cx="7560840" cy="427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gitale klok radiogestuurd met weekdagen (TE7651799) - Rutten Elektroshop">
            <a:extLst>
              <a:ext uri="{FF2B5EF4-FFF2-40B4-BE49-F238E27FC236}">
                <a16:creationId xmlns:a16="http://schemas.microsoft.com/office/drawing/2014/main" id="{47B4847C-81D1-1591-7F23-C5754F180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85" y="3638172"/>
            <a:ext cx="2381810" cy="202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gendouche met Thermostaat Douchekraan set chroom - Valisa.nl - Design  Sanitair Winkel">
            <a:extLst>
              <a:ext uri="{FF2B5EF4-FFF2-40B4-BE49-F238E27FC236}">
                <a16:creationId xmlns:a16="http://schemas.microsoft.com/office/drawing/2014/main" id="{A48F1D68-2291-2DF5-8EA5-356E69416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306" y="3861048"/>
            <a:ext cx="2049307" cy="167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15A402F-234D-D951-94B7-FB316E721C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5262" y="3638171"/>
            <a:ext cx="2399972" cy="202307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CA1E1AC-6C72-96F9-FB96-C5EA38813E0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4401" y="3429000"/>
            <a:ext cx="2814637" cy="2519625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35776B97-A16A-2385-0204-946087E6F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5035"/>
            <a:ext cx="6512859" cy="1488141"/>
          </a:xfrm>
        </p:spPr>
        <p:txBody>
          <a:bodyPr>
            <a:normAutofit/>
          </a:bodyPr>
          <a:lstStyle/>
          <a:p>
            <a:r>
              <a:rPr lang="nl-NL" sz="4000" b="1" dirty="0"/>
              <a:t>Techniek in de ochtend</a:t>
            </a:r>
          </a:p>
        </p:txBody>
      </p:sp>
    </p:spTree>
    <p:extLst>
      <p:ext uri="{BB962C8B-B14F-4D97-AF65-F5344CB8AC3E}">
        <p14:creationId xmlns:p14="http://schemas.microsoft.com/office/powerpoint/2010/main" val="388342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90" y="971953"/>
            <a:ext cx="10825899" cy="1125789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Enkele technische beroepen, weet jij welke??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2A475A5-D607-9C1E-BC23-C09129723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34" y="4221088"/>
            <a:ext cx="2488413" cy="1877503"/>
          </a:xfrm>
          <a:prstGeom prst="rect">
            <a:avLst/>
          </a:prstGeom>
        </p:spPr>
      </p:pic>
      <p:pic>
        <p:nvPicPr>
          <p:cNvPr id="16" name="Picture 14">
            <a:extLst>
              <a:ext uri="{FF2B5EF4-FFF2-40B4-BE49-F238E27FC236}">
                <a16:creationId xmlns:a16="http://schemas.microsoft.com/office/drawing/2014/main" id="{17863752-D742-EF57-4B88-F372EF04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4" y="2072755"/>
            <a:ext cx="2439122" cy="186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>
            <a:extLst>
              <a:ext uri="{FF2B5EF4-FFF2-40B4-BE49-F238E27FC236}">
                <a16:creationId xmlns:a16="http://schemas.microsoft.com/office/drawing/2014/main" id="{DB33E895-C2D0-7AC4-9121-8EA0112F4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072755"/>
            <a:ext cx="2828481" cy="186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983C3823-1961-3E04-B173-2F199879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299" y="2097742"/>
            <a:ext cx="3055190" cy="187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4CA9B368-74CD-878A-AD2C-39875B794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4221089"/>
            <a:ext cx="2828481" cy="186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7FA489B5-963A-C2C4-08E8-69C1CD9DD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299" y="4221088"/>
            <a:ext cx="3055190" cy="19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34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097763"/>
            <a:ext cx="10825899" cy="1081081"/>
          </a:xfrm>
        </p:spPr>
        <p:txBody>
          <a:bodyPr>
            <a:normAutofit/>
          </a:bodyPr>
          <a:lstStyle/>
          <a:p>
            <a:r>
              <a:rPr lang="nl-NL" b="1" dirty="0"/>
              <a:t>En welke zijn dit??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BB4D9ADF-F9C7-1CA5-8A3C-38581BD9C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50"/>
          <a:stretch/>
        </p:blipFill>
        <p:spPr bwMode="auto">
          <a:xfrm>
            <a:off x="614736" y="2144812"/>
            <a:ext cx="3029040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assen, Lasser, Werk, Lasvonken">
            <a:extLst>
              <a:ext uri="{FF2B5EF4-FFF2-40B4-BE49-F238E27FC236}">
                <a16:creationId xmlns:a16="http://schemas.microsoft.com/office/drawing/2014/main" id="{F7D62450-0481-D55D-0F2D-70C9E9D3F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3"/>
          <a:stretch/>
        </p:blipFill>
        <p:spPr bwMode="auto">
          <a:xfrm>
            <a:off x="4213258" y="4293096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rchitect, Plan, Bouw, Beschermende Helm">
            <a:extLst>
              <a:ext uri="{FF2B5EF4-FFF2-40B4-BE49-F238E27FC236}">
                <a16:creationId xmlns:a16="http://schemas.microsoft.com/office/drawing/2014/main" id="{DBAC8737-8D6E-9E00-E6C3-C5535913C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" r="4910"/>
          <a:stretch/>
        </p:blipFill>
        <p:spPr bwMode="auto">
          <a:xfrm>
            <a:off x="614736" y="4293096"/>
            <a:ext cx="3044842" cy="196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42BEFC9-39BF-46E0-75F8-E658CB210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2"/>
          <a:stretch/>
        </p:blipFill>
        <p:spPr bwMode="auto">
          <a:xfrm>
            <a:off x="7827582" y="2142922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tookruimte, Arbeider, Monteur">
            <a:extLst>
              <a:ext uri="{FF2B5EF4-FFF2-40B4-BE49-F238E27FC236}">
                <a16:creationId xmlns:a16="http://schemas.microsoft.com/office/drawing/2014/main" id="{3E7DD563-B724-B7D4-4115-A1F040D8E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58" y="2142923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29074D7-AAB3-CDC6-DD37-3A145F7F62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/>
          <a:stretch/>
        </p:blipFill>
        <p:spPr bwMode="auto">
          <a:xfrm>
            <a:off x="7827582" y="4293096"/>
            <a:ext cx="3044842" cy="197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09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01" y="1105817"/>
            <a:ext cx="11186450" cy="1081081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Er zijn veel handen nodig, maar ook bedenkers</a:t>
            </a:r>
          </a:p>
        </p:txBody>
      </p:sp>
      <p:pic>
        <p:nvPicPr>
          <p:cNvPr id="3" name="Tijdelijke aanduiding voor afbeelding 5" descr="Collaborative Designer for SOLIDWORKS | SOLIDWORKS">
            <a:extLst>
              <a:ext uri="{FF2B5EF4-FFF2-40B4-BE49-F238E27FC236}">
                <a16:creationId xmlns:a16="http://schemas.microsoft.com/office/drawing/2014/main" id="{70ABCA4C-FA5C-A39E-3637-B88BB51EE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527" y="2344918"/>
            <a:ext cx="3136325" cy="1989802"/>
          </a:xfrm>
          <a:prstGeom prst="rect">
            <a:avLst/>
          </a:prstGeom>
        </p:spPr>
      </p:pic>
      <p:pic>
        <p:nvPicPr>
          <p:cNvPr id="5" name="Picture 6" descr="Hoe vijfentwintig TU Delft studenten hielpen bij het tekort aan  beademingsapparatuur | Omroep Delft">
            <a:extLst>
              <a:ext uri="{FF2B5EF4-FFF2-40B4-BE49-F238E27FC236}">
                <a16:creationId xmlns:a16="http://schemas.microsoft.com/office/drawing/2014/main" id="{D5765DED-B624-309D-4B6A-D5117EEB3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714" y="3987891"/>
            <a:ext cx="3096344" cy="198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TU Eindhoven - Home | Facebook">
            <a:extLst>
              <a:ext uri="{FF2B5EF4-FFF2-40B4-BE49-F238E27FC236}">
                <a16:creationId xmlns:a16="http://schemas.microsoft.com/office/drawing/2014/main" id="{952C8FB6-6E3F-6106-8EC4-1399ABD24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99" y="2276872"/>
            <a:ext cx="2882046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Universiteit Twente (UT) | Enschede | High Tech Human Touch">
            <a:extLst>
              <a:ext uri="{FF2B5EF4-FFF2-40B4-BE49-F238E27FC236}">
                <a16:creationId xmlns:a16="http://schemas.microsoft.com/office/drawing/2014/main" id="{1335B8F3-9674-ADE7-B7F0-FF2502C1C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530" y="3902671"/>
            <a:ext cx="2882046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6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18837DC7-0816-19AD-1B91-8920BA52C42F}"/>
              </a:ext>
            </a:extLst>
          </p:cNvPr>
          <p:cNvSpPr/>
          <p:nvPr/>
        </p:nvSpPr>
        <p:spPr>
          <a:xfrm>
            <a:off x="7104112" y="2636912"/>
            <a:ext cx="5087888" cy="3600400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677926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doen de Vrienden van de Techniek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7A0842B-3040-8644-5D79-8FE0B59AB1B1}"/>
              </a:ext>
            </a:extLst>
          </p:cNvPr>
          <p:cNvSpPr txBox="1">
            <a:spLocks/>
          </p:cNvSpPr>
          <p:nvPr/>
        </p:nvSpPr>
        <p:spPr>
          <a:xfrm>
            <a:off x="653081" y="3140967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Technische sector op de kaart zetten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r>
              <a:rPr lang="nl-NL" dirty="0"/>
              <a:t>Leerlingen inspireren</a:t>
            </a:r>
          </a:p>
          <a:p>
            <a:endParaRPr lang="nl-NL" dirty="0"/>
          </a:p>
          <a:p>
            <a:r>
              <a:rPr lang="nl-NL" dirty="0"/>
              <a:t>Regio versterken</a:t>
            </a:r>
          </a:p>
        </p:txBody>
      </p:sp>
      <p:pic>
        <p:nvPicPr>
          <p:cNvPr id="9" name="Afbeelding 8" descr="Afbeelding met persoon, kleding, overdekt, muur&#10;&#10;Automatisch gegenereerde beschrijving">
            <a:extLst>
              <a:ext uri="{FF2B5EF4-FFF2-40B4-BE49-F238E27FC236}">
                <a16:creationId xmlns:a16="http://schemas.microsoft.com/office/drawing/2014/main" id="{C5CB29E9-0B83-5462-0AE0-FED388AD8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540" y="2780928"/>
            <a:ext cx="4991460" cy="333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7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869270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Waarom organiseren we de techniek-wedstrijd?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055A964B-EA61-04EA-3EB3-B3F7279A0F90}"/>
              </a:ext>
            </a:extLst>
          </p:cNvPr>
          <p:cNvSpPr txBox="1">
            <a:spLocks/>
          </p:cNvSpPr>
          <p:nvPr/>
        </p:nvSpPr>
        <p:spPr>
          <a:xfrm>
            <a:off x="587388" y="2996952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Organisatie en begeleiden van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/>
              <a:t>een wedstrijd voor groep 7 en 8 leerlingen.</a:t>
            </a:r>
          </a:p>
          <a:p>
            <a:r>
              <a:rPr lang="nl-NL" dirty="0"/>
              <a:t>Er zijn heel veel technische mensen nodig, nu en in de toekomst.</a:t>
            </a:r>
          </a:p>
          <a:p>
            <a:r>
              <a:rPr lang="nl-NL" dirty="0"/>
              <a:t>Het stimuleren van technische vaardigheden in het basisonderwijs door middel van een technisch project.</a:t>
            </a:r>
          </a:p>
          <a:p>
            <a:r>
              <a:rPr lang="nl-NL" dirty="0"/>
              <a:t>Er doen ongeveer 500 leerlingen mee. We verwachten </a:t>
            </a:r>
            <a:r>
              <a:rPr lang="nl-NL"/>
              <a:t>zo’n 100 </a:t>
            </a:r>
            <a:r>
              <a:rPr lang="nl-NL" dirty="0"/>
              <a:t>werkstukken.</a:t>
            </a:r>
          </a:p>
        </p:txBody>
      </p:sp>
    </p:spTree>
    <p:extLst>
      <p:ext uri="{BB962C8B-B14F-4D97-AF65-F5344CB8AC3E}">
        <p14:creationId xmlns:p14="http://schemas.microsoft.com/office/powerpoint/2010/main" val="3816847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65A29-507B-8C03-596E-B9AE4BC16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BEF53BD-887E-4068-9B20-8800A78F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30" y="1340768"/>
            <a:ext cx="11869270" cy="1440160"/>
          </a:xfrm>
        </p:spPr>
        <p:txBody>
          <a:bodyPr>
            <a:noAutofit/>
          </a:bodyPr>
          <a:lstStyle/>
          <a:p>
            <a:r>
              <a:rPr lang="nl-NL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houdt de techniekwedstrijd in?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3ED28EC-AF5D-287D-207F-77E88EF1BC5F}"/>
              </a:ext>
            </a:extLst>
          </p:cNvPr>
          <p:cNvSpPr txBox="1">
            <a:spLocks/>
          </p:cNvSpPr>
          <p:nvPr/>
        </p:nvSpPr>
        <p:spPr>
          <a:xfrm>
            <a:off x="587388" y="2996952"/>
            <a:ext cx="11017224" cy="3240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 Medium" panose="000006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Maart – april – mei werken in groepjes aan een product</a:t>
            </a:r>
          </a:p>
          <a:p>
            <a:r>
              <a:rPr lang="nl-NL" dirty="0"/>
              <a:t>Begeleiders komen naar school</a:t>
            </a:r>
          </a:p>
          <a:p>
            <a:r>
              <a:rPr lang="nl-NL" dirty="0"/>
              <a:t>Werken met logboek</a:t>
            </a:r>
          </a:p>
          <a:p>
            <a:r>
              <a:rPr lang="nl-NL" dirty="0"/>
              <a:t>Verschillende technieken gebruiken in het product</a:t>
            </a:r>
          </a:p>
          <a:p>
            <a:r>
              <a:rPr lang="nl-NL" dirty="0"/>
              <a:t>Begin juni inleveren</a:t>
            </a:r>
          </a:p>
          <a:p>
            <a:r>
              <a:rPr lang="nl-NL" dirty="0"/>
              <a:t>Slotmanifestatie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270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De techniekwedstrijd 2024: slotmanifestatie</a:t>
            </a:r>
          </a:p>
        </p:txBody>
      </p:sp>
      <p:pic>
        <p:nvPicPr>
          <p:cNvPr id="5" name="Onlinemedia 4" title="Video slotmanifestatie vvt 2024">
            <a:hlinkClick r:id="" action="ppaction://media"/>
            <a:extLst>
              <a:ext uri="{FF2B5EF4-FFF2-40B4-BE49-F238E27FC236}">
                <a16:creationId xmlns:a16="http://schemas.microsoft.com/office/drawing/2014/main" id="{6AC0882D-3798-0AF9-43C8-74F45124217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7588" y="2204864"/>
            <a:ext cx="7416824" cy="419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9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4D721-971D-B008-2E15-4332663D8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D003D-5813-AEDA-75E4-F5A7C2872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38431-AC8A-72AF-D015-53A65D4CE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0928"/>
            <a:ext cx="10297144" cy="25202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nl-NL" dirty="0">
                <a:ea typeface="Calibri" panose="020F0502020204030204" pitchFamily="34" charset="0"/>
              </a:rPr>
              <a:t>Het thema is ‘Huis van de toekomst’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nl-NL" dirty="0">
                <a:ea typeface="Calibri" panose="020F0502020204030204" pitchFamily="34" charset="0"/>
              </a:rPr>
              <a:t>Hoe wonen wij in de toekomst? </a:t>
            </a:r>
            <a:br>
              <a:rPr lang="nl-NL" dirty="0">
                <a:ea typeface="Calibri" panose="020F0502020204030204" pitchFamily="34" charset="0"/>
              </a:rPr>
            </a:br>
            <a:r>
              <a:rPr lang="nl-NL" sz="1800" dirty="0">
                <a:ea typeface="Calibri" panose="020F0502020204030204" pitchFamily="34" charset="0"/>
              </a:rPr>
              <a:t>(Duurzaam – energie – technische foefjes – externe invloeden)</a:t>
            </a:r>
          </a:p>
        </p:txBody>
      </p:sp>
    </p:spTree>
    <p:extLst>
      <p:ext uri="{BB962C8B-B14F-4D97-AF65-F5344CB8AC3E}">
        <p14:creationId xmlns:p14="http://schemas.microsoft.com/office/powerpoint/2010/main" val="3206645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9DAE1-0795-1F48-8127-C34EB9333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B15C5-6D96-8AEE-8F41-1516B986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2025</a:t>
            </a:r>
          </a:p>
        </p:txBody>
      </p:sp>
      <p:pic>
        <p:nvPicPr>
          <p:cNvPr id="11" name="Afbeelding 10" descr="Afbeelding met vlak, vliegtuig, overdekt, muur&#10;&#10;Automatisch gegenereerde beschrijving">
            <a:extLst>
              <a:ext uri="{FF2B5EF4-FFF2-40B4-BE49-F238E27FC236}">
                <a16:creationId xmlns:a16="http://schemas.microsoft.com/office/drawing/2014/main" id="{B907F5CF-7EED-0AB7-7B68-02D538EA1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90055"/>
            <a:ext cx="5756564" cy="2098964"/>
          </a:xfrm>
          <a:prstGeom prst="rect">
            <a:avLst/>
          </a:prstGeom>
        </p:spPr>
      </p:pic>
      <p:pic>
        <p:nvPicPr>
          <p:cNvPr id="17" name="Afbeelding 16" descr="Afbeelding met gras, gebouw, buitenshuis, plant&#10;&#10;Automatisch gegenereerde beschrijving">
            <a:extLst>
              <a:ext uri="{FF2B5EF4-FFF2-40B4-BE49-F238E27FC236}">
                <a16:creationId xmlns:a16="http://schemas.microsoft.com/office/drawing/2014/main" id="{CFF4377A-0F8F-9AC1-BE1C-87BA77F3C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138" y="4469419"/>
            <a:ext cx="3086617" cy="1737774"/>
          </a:xfrm>
          <a:prstGeom prst="rect">
            <a:avLst/>
          </a:prstGeom>
        </p:spPr>
      </p:pic>
      <p:pic>
        <p:nvPicPr>
          <p:cNvPr id="21" name="Afbeelding 20" descr="Afbeelding met buitenshuis, hemel, water, wolk&#10;&#10;Automatisch gegenereerde beschrijving">
            <a:extLst>
              <a:ext uri="{FF2B5EF4-FFF2-40B4-BE49-F238E27FC236}">
                <a16:creationId xmlns:a16="http://schemas.microsoft.com/office/drawing/2014/main" id="{980AA7B2-754C-CC49-D3D4-B529C4DE7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45" y="2290055"/>
            <a:ext cx="5434149" cy="3045512"/>
          </a:xfrm>
          <a:prstGeom prst="rect">
            <a:avLst/>
          </a:prstGeom>
        </p:spPr>
      </p:pic>
      <p:pic>
        <p:nvPicPr>
          <p:cNvPr id="15" name="Afbeelding 14" descr="Afbeelding met gras, gebouw, buitenshuis, boom&#10;&#10;Automatisch gegenereerde beschrijving">
            <a:extLst>
              <a:ext uri="{FF2B5EF4-FFF2-40B4-BE49-F238E27FC236}">
                <a16:creationId xmlns:a16="http://schemas.microsoft.com/office/drawing/2014/main" id="{35494900-2C0F-05C1-D98D-F539BBD3B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4469419"/>
            <a:ext cx="3122676" cy="174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86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809A9-0E2F-B723-0F9B-AAAC76F41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1061C-6A46-7519-EBDC-AD12C9F1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0768"/>
            <a:ext cx="10515600" cy="1080120"/>
          </a:xfrm>
        </p:spPr>
        <p:txBody>
          <a:bodyPr>
            <a:normAutofit/>
          </a:bodyPr>
          <a:lstStyle/>
          <a:p>
            <a:r>
              <a:rPr lang="nl-NL" b="1" dirty="0"/>
              <a:t>De techniekwedstrijd 2025</a:t>
            </a:r>
          </a:p>
        </p:txBody>
      </p:sp>
      <p:pic>
        <p:nvPicPr>
          <p:cNvPr id="9" name="Afbeelding 8" descr="Afbeelding met boom, buitenshuis, plant, architectuur&#10;&#10;Automatisch gegenereerde beschrijving">
            <a:extLst>
              <a:ext uri="{FF2B5EF4-FFF2-40B4-BE49-F238E27FC236}">
                <a16:creationId xmlns:a16="http://schemas.microsoft.com/office/drawing/2014/main" id="{AB43C980-E721-423D-E260-012671EC6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37" y="2505457"/>
            <a:ext cx="5559475" cy="3700784"/>
          </a:xfrm>
          <a:prstGeom prst="rect">
            <a:avLst/>
          </a:prstGeom>
        </p:spPr>
      </p:pic>
      <p:pic>
        <p:nvPicPr>
          <p:cNvPr id="13" name="Afbeelding 12" descr="Afbeelding met plant, boom, hemel, verven&#10;&#10;Automatisch gegenereerde beschrijving">
            <a:extLst>
              <a:ext uri="{FF2B5EF4-FFF2-40B4-BE49-F238E27FC236}">
                <a16:creationId xmlns:a16="http://schemas.microsoft.com/office/drawing/2014/main" id="{913BD4A8-EE87-B863-7D93-901175CFA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2500342"/>
            <a:ext cx="3273552" cy="1847088"/>
          </a:xfrm>
          <a:prstGeom prst="rect">
            <a:avLst/>
          </a:prstGeom>
        </p:spPr>
      </p:pic>
      <p:pic>
        <p:nvPicPr>
          <p:cNvPr id="22" name="Tijdelijke aanduiding voor inhoud 6" descr="Afbeelding met buitenshuis, plant, boom, hemel&#10;&#10;Automatisch gegenereerde beschrijving">
            <a:extLst>
              <a:ext uri="{FF2B5EF4-FFF2-40B4-BE49-F238E27FC236}">
                <a16:creationId xmlns:a16="http://schemas.microsoft.com/office/drawing/2014/main" id="{F76420A2-C44F-E8AC-76A1-0809B8DD2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6" y="4437112"/>
            <a:ext cx="3305908" cy="17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9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E3CD1-E409-EFF7-5187-6B3404EC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07DE219-BAB3-6292-B95D-C4A9CA150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525" y="2204864"/>
            <a:ext cx="10515600" cy="33240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Iets aan het werkstuk moet bewegen.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Welke materialen</a:t>
            </a:r>
            <a:r>
              <a:rPr lang="nl-NL" sz="2600" dirty="0">
                <a:ea typeface="Calibri" panose="020F0502020204030204" pitchFamily="34" charset="0"/>
              </a:rPr>
              <a:t> en </a:t>
            </a:r>
            <a:r>
              <a:rPr lang="nl-NL" sz="2600" dirty="0">
                <a:effectLst/>
                <a:ea typeface="Calibri" panose="020F0502020204030204" pitchFamily="34" charset="0"/>
              </a:rPr>
              <a:t>grondstoffen?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Gebruik zoveel mogelijk materialen die je krijgt.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Gebruik het logboek….</a:t>
            </a:r>
            <a:endParaRPr lang="nl-NL" sz="2600" dirty="0">
              <a:effectLst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DF93553A-B64B-DF18-2D37-E7D11B1E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833845"/>
          </a:xfrm>
        </p:spPr>
        <p:txBody>
          <a:bodyPr/>
          <a:lstStyle/>
          <a:p>
            <a:r>
              <a:rPr lang="nl-NL" b="1" dirty="0"/>
              <a:t>Belangrijk!</a:t>
            </a:r>
          </a:p>
        </p:txBody>
      </p:sp>
    </p:spTree>
    <p:extLst>
      <p:ext uri="{BB962C8B-B14F-4D97-AF65-F5344CB8AC3E}">
        <p14:creationId xmlns:p14="http://schemas.microsoft.com/office/powerpoint/2010/main" val="2528184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8C0DA-2199-F25D-CCA3-A1664192B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CBF26EA-BA52-201D-01D2-9079AA82F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525" y="2204864"/>
            <a:ext cx="10515600" cy="332402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ffectLst/>
                <a:ea typeface="Calibri" panose="020F0502020204030204" pitchFamily="34" charset="0"/>
              </a:rPr>
              <a:t>Stap 1: Informatie verzamelen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2: Brainstormen met </a:t>
            </a:r>
            <a:r>
              <a:rPr lang="nl-NL" sz="2600" dirty="0" err="1">
                <a:ea typeface="Calibri" panose="020F0502020204030204" pitchFamily="34" charset="0"/>
              </a:rPr>
              <a:t>mindmap</a:t>
            </a:r>
            <a:endParaRPr lang="nl-NL" sz="2600" dirty="0"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3: Kies het beste idee en werk het verder uit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4: Samenwerking in het team (taakverdeling)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sz="2600" dirty="0">
                <a:ea typeface="Calibri" panose="020F0502020204030204" pitchFamily="34" charset="0"/>
              </a:rPr>
              <a:t>Stap 5: Ontwerptekening maken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dirty="0"/>
              <a:t>Stap 6:  Werkplan en tijdplan maken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nl-NL" dirty="0"/>
              <a:t>Stap 7: Aan de slag!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76E5B27-F260-679B-5068-5CB0F5265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736"/>
            <a:ext cx="10515600" cy="833845"/>
          </a:xfrm>
        </p:spPr>
        <p:txBody>
          <a:bodyPr/>
          <a:lstStyle/>
          <a:p>
            <a:r>
              <a:rPr lang="nl-NL" b="1" dirty="0"/>
              <a:t>Het logboek</a:t>
            </a:r>
          </a:p>
        </p:txBody>
      </p:sp>
    </p:spTree>
    <p:extLst>
      <p:ext uri="{BB962C8B-B14F-4D97-AF65-F5344CB8AC3E}">
        <p14:creationId xmlns:p14="http://schemas.microsoft.com/office/powerpoint/2010/main" val="2906886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8" y="980728"/>
            <a:ext cx="10874424" cy="1080120"/>
          </a:xfrm>
        </p:spPr>
        <p:txBody>
          <a:bodyPr>
            <a:normAutofit/>
          </a:bodyPr>
          <a:lstStyle/>
          <a:p>
            <a:r>
              <a:rPr lang="nl-NL" b="1" dirty="0"/>
              <a:t>Spelregels (1/2)</a:t>
            </a: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D10B1668-6704-0B38-16E5-F31CFEE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276872"/>
            <a:ext cx="11521280" cy="3024336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/>
            </a:pPr>
            <a:r>
              <a:rPr lang="nl-NL" sz="2000" dirty="0"/>
              <a:t>De grootte van het werkstuk mag maximaal 60×60 cm zijn.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De hoogte van het werkstuk is onbeperkt, maar het moet wel in een auto veilig vervoerd kunnen worden.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werkstuk moet sterk en stabiel zijn, denk aan het transport in een auto naar Pax Christi College in Druten.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maximale gewicht mag niet meer dan 20kg. zijn.</a:t>
            </a:r>
          </a:p>
          <a:p>
            <a:pPr algn="l">
              <a:buFont typeface="+mj-lt"/>
              <a:buAutoNum type="arabicPeriod"/>
            </a:pPr>
            <a:r>
              <a:rPr lang="nl-NL" sz="2000" dirty="0"/>
              <a:t>Het is extra gaaf als het werkstuk kan bewegen. </a:t>
            </a:r>
            <a:endParaRPr lang="nl-NL" sz="500" dirty="0"/>
          </a:p>
        </p:txBody>
      </p:sp>
    </p:spTree>
    <p:extLst>
      <p:ext uri="{BB962C8B-B14F-4D97-AF65-F5344CB8AC3E}">
        <p14:creationId xmlns:p14="http://schemas.microsoft.com/office/powerpoint/2010/main" val="1631567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D622-8B6C-BD6E-BAAE-E90763A5A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8" y="980728"/>
            <a:ext cx="10874424" cy="1080120"/>
          </a:xfrm>
        </p:spPr>
        <p:txBody>
          <a:bodyPr>
            <a:normAutofit/>
          </a:bodyPr>
          <a:lstStyle/>
          <a:p>
            <a:r>
              <a:rPr lang="nl-NL" b="1" dirty="0"/>
              <a:t>Spelregels (2/2)</a:t>
            </a:r>
          </a:p>
        </p:txBody>
      </p:sp>
      <p:sp>
        <p:nvSpPr>
          <p:cNvPr id="5" name="Tijdelijke aanduiding voor inhoud 5">
            <a:extLst>
              <a:ext uri="{FF2B5EF4-FFF2-40B4-BE49-F238E27FC236}">
                <a16:creationId xmlns:a16="http://schemas.microsoft.com/office/drawing/2014/main" id="{D10B1668-6704-0B38-16E5-F31CFEE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276872"/>
            <a:ext cx="11521280" cy="3456384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Op de grondplaat bouw en/of schilder je de omgeving van het werkstuk. Dat maakt het werkstuk natuurlijk mooier. 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Je mag extra’s toevoegen zoals: verlichting, geluid, of </a:t>
            </a:r>
            <a:r>
              <a:rPr lang="nl-NL" sz="2000" dirty="0"/>
              <a:t>andere </a:t>
            </a:r>
            <a:r>
              <a:rPr lang="nl-NL" sz="2000" i="0" dirty="0">
                <a:effectLst/>
              </a:rPr>
              <a:t>materialen.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Het gebruik van Mecano, </a:t>
            </a:r>
            <a:r>
              <a:rPr lang="nl-NL" sz="2000" i="0" dirty="0" err="1">
                <a:effectLst/>
              </a:rPr>
              <a:t>Knex</a:t>
            </a:r>
            <a:r>
              <a:rPr lang="nl-NL" sz="2000" i="0" dirty="0">
                <a:effectLst/>
              </a:rPr>
              <a:t>, Lego of iets dergelijks is niet toegestaan in de constructie. Wel kun je gebruik maken van kleine motortjes en tandwielen van Lego. Lego-poppetjes als aankleding zijn wel toegestaan.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dirty="0"/>
              <a:t>Gebruik geen water in of met je werkstuk.</a:t>
            </a:r>
            <a:endParaRPr lang="nl-NL" sz="2000" i="0" dirty="0">
              <a:effectLst/>
            </a:endParaRPr>
          </a:p>
          <a:p>
            <a:pPr marL="457200" indent="-457200" algn="l">
              <a:buFont typeface="+mj-lt"/>
              <a:buAutoNum type="arabicPeriod" startAt="6"/>
            </a:pPr>
            <a:r>
              <a:rPr lang="nl-NL" sz="2000" i="0" dirty="0">
                <a:effectLst/>
              </a:rPr>
              <a:t>Gebruik het logboek: volg het stappenplan, beantwoord de vragen en schrijf een kort verslag na elke les.</a:t>
            </a:r>
          </a:p>
        </p:txBody>
      </p:sp>
    </p:spTree>
    <p:extLst>
      <p:ext uri="{BB962C8B-B14F-4D97-AF65-F5344CB8AC3E}">
        <p14:creationId xmlns:p14="http://schemas.microsoft.com/office/powerpoint/2010/main" val="1852426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215C2C3-BFB4-20B5-B369-049B2F2FD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8921"/>
            <a:ext cx="10515600" cy="2592288"/>
          </a:xfrm>
        </p:spPr>
        <p:txBody>
          <a:bodyPr>
            <a:normAutofit fontScale="85000" lnSpcReduction="10000"/>
          </a:bodyPr>
          <a:lstStyle/>
          <a:p>
            <a:r>
              <a:rPr lang="nl-NL" dirty="0"/>
              <a:t>De begeleiders komen op bezoek tijdens de les.</a:t>
            </a:r>
          </a:p>
          <a:p>
            <a:r>
              <a:rPr lang="nl-NL" dirty="0"/>
              <a:t>Zijn er vragen en onduidelijkheden vraag de leerkracht of de begeleiders.</a:t>
            </a:r>
          </a:p>
          <a:p>
            <a:r>
              <a:rPr lang="nl-NL" dirty="0"/>
              <a:t>Familieleden mogen advies geven maar het werkstuk moet gemaakt worden door de kinderen.</a:t>
            </a:r>
          </a:p>
          <a:p>
            <a:r>
              <a:rPr lang="nl-NL" dirty="0"/>
              <a:t>Werk na iedere les het logboek bij.</a:t>
            </a:r>
          </a:p>
          <a:p>
            <a:r>
              <a:rPr lang="nl-NL" dirty="0"/>
              <a:t>Je mag er ook thuis aan werken.</a:t>
            </a:r>
          </a:p>
          <a:p>
            <a:r>
              <a:rPr lang="nl-NL" dirty="0"/>
              <a:t>Meer informatie staat op de www.techniekwedstrijd-maasenwaal.nl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0728"/>
            <a:ext cx="10515600" cy="1080120"/>
          </a:xfrm>
        </p:spPr>
        <p:txBody>
          <a:bodyPr/>
          <a:lstStyle/>
          <a:p>
            <a:r>
              <a:rPr lang="nl-NL" b="1" dirty="0"/>
              <a:t>Leef je uit en……..</a:t>
            </a:r>
          </a:p>
        </p:txBody>
      </p:sp>
    </p:spTree>
    <p:extLst>
      <p:ext uri="{BB962C8B-B14F-4D97-AF65-F5344CB8AC3E}">
        <p14:creationId xmlns:p14="http://schemas.microsoft.com/office/powerpoint/2010/main" val="2448427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385"/>
            <a:ext cx="10515600" cy="997678"/>
          </a:xfrm>
        </p:spPr>
        <p:txBody>
          <a:bodyPr/>
          <a:lstStyle/>
          <a:p>
            <a:r>
              <a:rPr lang="nl-NL" b="1" dirty="0"/>
              <a:t>Nog even dit: oog voor veiligheid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65DE10E6-DFA2-FC00-0625-E2B87C76C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880"/>
            <a:ext cx="10515600" cy="136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Gebruik de decoupeerzaag en boormachine onder toezicht van de leerkracht !!!</a:t>
            </a:r>
          </a:p>
          <a:p>
            <a:pPr marL="0" indent="0">
              <a:buNone/>
            </a:pPr>
            <a:r>
              <a:rPr lang="nl-NL" sz="2000" dirty="0"/>
              <a:t>Bij gebruik van machines geen sieraden shawls en loshangende haren !!!</a:t>
            </a:r>
          </a:p>
          <a:p>
            <a:pPr marL="0" indent="0">
              <a:buNone/>
            </a:pPr>
            <a:r>
              <a:rPr lang="nl-NL" sz="2000" dirty="0"/>
              <a:t>Gebruik een veiligheidsbril !!!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6D9729A-55CB-64F3-4EB6-17B449D82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9" y="4094984"/>
            <a:ext cx="2088232" cy="19365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F00F904-E42F-1E02-E383-E6FDCDAA5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873" y="3933056"/>
            <a:ext cx="1981200" cy="170124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17DDB5B-5A9A-90F4-EE56-442659A7B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831" y="4075849"/>
            <a:ext cx="3331826" cy="170124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02E14C7-31BF-836B-F12D-24FA6B96B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415" y="4075849"/>
            <a:ext cx="3093416" cy="18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600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623B82AD-121D-0674-A56A-2C8BF00F0E0C}"/>
              </a:ext>
            </a:extLst>
          </p:cNvPr>
          <p:cNvSpPr/>
          <p:nvPr/>
        </p:nvSpPr>
        <p:spPr>
          <a:xfrm>
            <a:off x="5735960" y="2492896"/>
            <a:ext cx="4752528" cy="3312368"/>
          </a:xfrm>
          <a:prstGeom prst="rect">
            <a:avLst/>
          </a:prstGeom>
          <a:solidFill>
            <a:srgbClr val="2C2E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006B0C8-EDCA-2822-B7BB-F46DADCC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752"/>
            <a:ext cx="10515600" cy="1152128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Zorg voor (veilig) vervoer naar Pax Christi College</a:t>
            </a:r>
          </a:p>
        </p:txBody>
      </p:sp>
      <p:pic>
        <p:nvPicPr>
          <p:cNvPr id="2" name="Picture 4" descr="Veilig op vakantie – de Gouwe Auto en Banden">
            <a:extLst>
              <a:ext uri="{FF2B5EF4-FFF2-40B4-BE49-F238E27FC236}">
                <a16:creationId xmlns:a16="http://schemas.microsoft.com/office/drawing/2014/main" id="{A1E42B77-A05B-16A3-46EB-2CE0B57C14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636912"/>
            <a:ext cx="448132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CF53AD4-E813-D036-01E5-0ED970F068B5}"/>
              </a:ext>
            </a:extLst>
          </p:cNvPr>
          <p:cNvSpPr txBox="1"/>
          <p:nvPr/>
        </p:nvSpPr>
        <p:spPr>
          <a:xfrm>
            <a:off x="838200" y="3056108"/>
            <a:ext cx="4537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/>
              <a:t>Het werkstuk moet ingeleverd worden op maandag 2 juni.</a:t>
            </a:r>
          </a:p>
        </p:txBody>
      </p:sp>
    </p:spTree>
    <p:extLst>
      <p:ext uri="{BB962C8B-B14F-4D97-AF65-F5344CB8AC3E}">
        <p14:creationId xmlns:p14="http://schemas.microsoft.com/office/powerpoint/2010/main" val="149936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576</Words>
  <Application>Microsoft Office PowerPoint</Application>
  <PresentationFormat>Breedbeeld</PresentationFormat>
  <Paragraphs>73</Paragraphs>
  <Slides>20</Slides>
  <Notes>3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5" baseType="lpstr">
      <vt:lpstr>Arial</vt:lpstr>
      <vt:lpstr>Calibri</vt:lpstr>
      <vt:lpstr>Montserrat Medium</vt:lpstr>
      <vt:lpstr>Roboto</vt:lpstr>
      <vt:lpstr>Kantoorthema</vt:lpstr>
      <vt:lpstr>PowerPoint-presentatie</vt:lpstr>
      <vt:lpstr>      Zonder techniek, Geen toekomst</vt:lpstr>
      <vt:lpstr>Techniek in de ochtend</vt:lpstr>
      <vt:lpstr>Enkele technische beroepen, weet jij welke??</vt:lpstr>
      <vt:lpstr>En welke zijn dit??</vt:lpstr>
      <vt:lpstr>Er zijn veel handen nodig, maar ook bedenkers</vt:lpstr>
      <vt:lpstr>Wat doen de Vrienden van de Techniek</vt:lpstr>
      <vt:lpstr>Waarom organiseren we de techniek-wedstrijd?</vt:lpstr>
      <vt:lpstr>Wat houdt de techniekwedstrijd in?</vt:lpstr>
      <vt:lpstr>De techniekwedstrijd 2024: slotmanifestatie</vt:lpstr>
      <vt:lpstr>De techniekwedstrijd 2025</vt:lpstr>
      <vt:lpstr>De techniekwedstrijd 2025</vt:lpstr>
      <vt:lpstr>De techniekwedstrijd 2025</vt:lpstr>
      <vt:lpstr>Belangrijk!</vt:lpstr>
      <vt:lpstr>Het logboek</vt:lpstr>
      <vt:lpstr>Spelregels (1/2)</vt:lpstr>
      <vt:lpstr>Spelregels (2/2)</vt:lpstr>
      <vt:lpstr>Leef je uit en……..</vt:lpstr>
      <vt:lpstr>Nog even dit: oog voor veiligheid</vt:lpstr>
      <vt:lpstr>Zorg voor (veilig) vervoer naar Pax Christi College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Ruud van Dodewaard</dc:creator>
  <cp:lastModifiedBy>Tom van de Geijn</cp:lastModifiedBy>
  <cp:revision>46</cp:revision>
  <dcterms:created xsi:type="dcterms:W3CDTF">2023-09-29T13:27:50Z</dcterms:created>
  <dcterms:modified xsi:type="dcterms:W3CDTF">2025-01-30T13:35:04Z</dcterms:modified>
</cp:coreProperties>
</file>